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13"/>
  </p:notesMasterIdLst>
  <p:handoutMasterIdLst>
    <p:handoutMasterId r:id="rId114"/>
  </p:handoutMasterIdLst>
  <p:sldIdLst>
    <p:sldId id="895" r:id="rId2"/>
    <p:sldId id="939" r:id="rId3"/>
    <p:sldId id="1358" r:id="rId4"/>
    <p:sldId id="1335" r:id="rId5"/>
    <p:sldId id="1224" r:id="rId6"/>
    <p:sldId id="1477" r:id="rId7"/>
    <p:sldId id="1476" r:id="rId8"/>
    <p:sldId id="1229" r:id="rId9"/>
    <p:sldId id="1484" r:id="rId10"/>
    <p:sldId id="1485" r:id="rId11"/>
    <p:sldId id="1486" r:id="rId12"/>
    <p:sldId id="1487" r:id="rId13"/>
    <p:sldId id="1440" r:id="rId14"/>
    <p:sldId id="1444" r:id="rId15"/>
    <p:sldId id="1445" r:id="rId16"/>
    <p:sldId id="1397" r:id="rId17"/>
    <p:sldId id="1398" r:id="rId18"/>
    <p:sldId id="1399" r:id="rId19"/>
    <p:sldId id="1396" r:id="rId20"/>
    <p:sldId id="1501" r:id="rId21"/>
    <p:sldId id="1502" r:id="rId22"/>
    <p:sldId id="1503" r:id="rId23"/>
    <p:sldId id="1504" r:id="rId24"/>
    <p:sldId id="1564" r:id="rId25"/>
    <p:sldId id="1566" r:id="rId26"/>
    <p:sldId id="1505" r:id="rId27"/>
    <p:sldId id="1627" r:id="rId28"/>
    <p:sldId id="1554" r:id="rId29"/>
    <p:sldId id="1567" r:id="rId30"/>
    <p:sldId id="1569" r:id="rId31"/>
    <p:sldId id="1570" r:id="rId32"/>
    <p:sldId id="1560" r:id="rId33"/>
    <p:sldId id="1272" r:id="rId34"/>
    <p:sldId id="1009" r:id="rId35"/>
    <p:sldId id="1403" r:id="rId36"/>
    <p:sldId id="1284" r:id="rId37"/>
    <p:sldId id="1212" r:id="rId38"/>
    <p:sldId id="1241" r:id="rId39"/>
    <p:sldId id="1499" r:id="rId40"/>
    <p:sldId id="1500" r:id="rId41"/>
    <p:sldId id="1242" r:id="rId42"/>
    <p:sldId id="1497" r:id="rId43"/>
    <p:sldId id="1498" r:id="rId44"/>
    <p:sldId id="1574" r:id="rId45"/>
    <p:sldId id="1572" r:id="rId46"/>
    <p:sldId id="1575" r:id="rId47"/>
    <p:sldId id="1573" r:id="rId48"/>
    <p:sldId id="1578" r:id="rId49"/>
    <p:sldId id="1528" r:id="rId50"/>
    <p:sldId id="1540" r:id="rId51"/>
    <p:sldId id="1536" r:id="rId52"/>
    <p:sldId id="1537" r:id="rId53"/>
    <p:sldId id="1579" r:id="rId54"/>
    <p:sldId id="1561" r:id="rId55"/>
    <p:sldId id="1629" r:id="rId56"/>
    <p:sldId id="1571" r:id="rId57"/>
    <p:sldId id="1628" r:id="rId58"/>
    <p:sldId id="1471" r:id="rId59"/>
    <p:sldId id="1472" r:id="rId60"/>
    <p:sldId id="1577" r:id="rId61"/>
    <p:sldId id="1580" r:id="rId62"/>
    <p:sldId id="1576" r:id="rId63"/>
    <p:sldId id="1582" r:id="rId64"/>
    <p:sldId id="1583" r:id="rId65"/>
    <p:sldId id="1586" r:id="rId66"/>
    <p:sldId id="1589" r:id="rId67"/>
    <p:sldId id="1587" r:id="rId68"/>
    <p:sldId id="1588" r:id="rId69"/>
    <p:sldId id="1590" r:id="rId70"/>
    <p:sldId id="1592" r:id="rId71"/>
    <p:sldId id="1593" r:id="rId72"/>
    <p:sldId id="1596" r:id="rId73"/>
    <p:sldId id="1594" r:id="rId74"/>
    <p:sldId id="1595" r:id="rId75"/>
    <p:sldId id="1597" r:id="rId76"/>
    <p:sldId id="1599" r:id="rId77"/>
    <p:sldId id="1591" r:id="rId78"/>
    <p:sldId id="1601" r:id="rId79"/>
    <p:sldId id="1600" r:id="rId80"/>
    <p:sldId id="1602" r:id="rId81"/>
    <p:sldId id="1604" r:id="rId82"/>
    <p:sldId id="1603" r:id="rId83"/>
    <p:sldId id="1606" r:id="rId84"/>
    <p:sldId id="1546" r:id="rId85"/>
    <p:sldId id="1607" r:id="rId86"/>
    <p:sldId id="1608" r:id="rId87"/>
    <p:sldId id="1609" r:id="rId88"/>
    <p:sldId id="1543" r:id="rId89"/>
    <p:sldId id="1611" r:id="rId90"/>
    <p:sldId id="1558" r:id="rId91"/>
    <p:sldId id="1610" r:id="rId92"/>
    <p:sldId id="1482" r:id="rId93"/>
    <p:sldId id="1481" r:id="rId94"/>
    <p:sldId id="1380" r:id="rId95"/>
    <p:sldId id="1381" r:id="rId96"/>
    <p:sldId id="1551" r:id="rId97"/>
    <p:sldId id="1613" r:id="rId98"/>
    <p:sldId id="1615" r:id="rId99"/>
    <p:sldId id="1616" r:id="rId100"/>
    <p:sldId id="1617" r:id="rId101"/>
    <p:sldId id="1618" r:id="rId102"/>
    <p:sldId id="1619" r:id="rId103"/>
    <p:sldId id="1620" r:id="rId104"/>
    <p:sldId id="1621" r:id="rId105"/>
    <p:sldId id="1365" r:id="rId106"/>
    <p:sldId id="1483" r:id="rId107"/>
    <p:sldId id="1623" r:id="rId108"/>
    <p:sldId id="1552" r:id="rId109"/>
    <p:sldId id="1624" r:id="rId110"/>
    <p:sldId id="1625" r:id="rId111"/>
    <p:sldId id="1270" r:id="rId1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440"/>
            <p14:sldId id="1444"/>
            <p14:sldId id="1445"/>
            <p14:sldId id="1397"/>
            <p14:sldId id="1398"/>
            <p14:sldId id="1399"/>
            <p14:sldId id="1396"/>
            <p14:sldId id="1501"/>
            <p14:sldId id="1502"/>
            <p14:sldId id="1503"/>
            <p14:sldId id="1504"/>
            <p14:sldId id="1564"/>
            <p14:sldId id="1566"/>
            <p14:sldId id="1505"/>
            <p14:sldId id="1627"/>
            <p14:sldId id="1554"/>
            <p14:sldId id="1567"/>
            <p14:sldId id="1569"/>
            <p14:sldId id="1570"/>
            <p14:sldId id="1560"/>
            <p14:sldId id="1272"/>
            <p14:sldId id="1009"/>
            <p14:sldId id="1403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574"/>
            <p14:sldId id="1572"/>
            <p14:sldId id="1575"/>
            <p14:sldId id="1573"/>
            <p14:sldId id="1578"/>
            <p14:sldId id="1528"/>
            <p14:sldId id="1540"/>
            <p14:sldId id="1536"/>
            <p14:sldId id="1537"/>
            <p14:sldId id="1579"/>
            <p14:sldId id="1561"/>
            <p14:sldId id="1629"/>
            <p14:sldId id="1571"/>
            <p14:sldId id="1628"/>
            <p14:sldId id="1471"/>
            <p14:sldId id="1472"/>
            <p14:sldId id="1577"/>
            <p14:sldId id="1580"/>
            <p14:sldId id="1576"/>
            <p14:sldId id="1582"/>
            <p14:sldId id="1583"/>
            <p14:sldId id="1586"/>
            <p14:sldId id="1589"/>
            <p14:sldId id="1587"/>
            <p14:sldId id="1588"/>
            <p14:sldId id="1590"/>
            <p14:sldId id="1592"/>
            <p14:sldId id="1593"/>
            <p14:sldId id="1596"/>
            <p14:sldId id="1594"/>
            <p14:sldId id="1595"/>
            <p14:sldId id="1597"/>
            <p14:sldId id="1599"/>
            <p14:sldId id="1591"/>
            <p14:sldId id="1601"/>
            <p14:sldId id="1600"/>
            <p14:sldId id="1602"/>
            <p14:sldId id="1604"/>
            <p14:sldId id="1603"/>
            <p14:sldId id="1606"/>
            <p14:sldId id="1546"/>
            <p14:sldId id="1607"/>
            <p14:sldId id="1608"/>
            <p14:sldId id="1609"/>
            <p14:sldId id="1543"/>
            <p14:sldId id="1611"/>
            <p14:sldId id="1558"/>
            <p14:sldId id="1610"/>
            <p14:sldId id="1482"/>
            <p14:sldId id="1481"/>
            <p14:sldId id="1380"/>
            <p14:sldId id="1381"/>
            <p14:sldId id="1551"/>
            <p14:sldId id="1613"/>
            <p14:sldId id="1615"/>
            <p14:sldId id="1616"/>
            <p14:sldId id="1617"/>
            <p14:sldId id="1618"/>
            <p14:sldId id="1619"/>
            <p14:sldId id="1620"/>
            <p14:sldId id="1621"/>
            <p14:sldId id="1365"/>
            <p14:sldId id="1483"/>
            <p14:sldId id="1623"/>
            <p14:sldId id="1552"/>
            <p14:sldId id="1624"/>
            <p14:sldId id="162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9E60B8"/>
    <a:srgbClr val="36544F"/>
    <a:srgbClr val="1778B8"/>
    <a:srgbClr val="3E729D"/>
    <a:srgbClr val="FFFDF9"/>
    <a:srgbClr val="5AB88F"/>
    <a:srgbClr val="B58900"/>
    <a:srgbClr val="FB8E2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2"/>
    <p:restoredTop sz="96911" autoAdjust="0"/>
  </p:normalViewPr>
  <p:slideViewPr>
    <p:cSldViewPr snapToGrid="0" snapToObjects="1">
      <p:cViewPr varScale="1">
        <p:scale>
          <a:sx n="199" d="100"/>
          <a:sy n="199" d="100"/>
        </p:scale>
        <p:origin x="184" y="4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ichhörnchen, Säugetier, draußen, Europäisches Eichhörnchen enthält.&#10;&#10;Automatisch generierte Beschreibung">
            <a:extLst>
              <a:ext uri="{FF2B5EF4-FFF2-40B4-BE49-F238E27FC236}">
                <a16:creationId xmlns:a16="http://schemas.microsoft.com/office/drawing/2014/main" id="{6E6D5904-6622-402A-5435-C39F8214D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2" t="9401" r="-308" b="9608"/>
          <a:stretch/>
        </p:blipFill>
        <p:spPr>
          <a:xfrm>
            <a:off x="-499" y="-34747"/>
            <a:ext cx="9193006" cy="517824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9798" y="-61221"/>
            <a:ext cx="9202305" cy="4612054"/>
          </a:xfrm>
          <a:prstGeom prst="rect">
            <a:avLst/>
          </a:prstGeom>
          <a:solidFill>
            <a:srgbClr val="D4EBE9">
              <a:alpha val="316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1137111" y="1287261"/>
            <a:ext cx="625853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36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Web Developer Conference | Hamburg, 19.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950941" y="219235"/>
            <a:ext cx="4056440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/wdc2023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578995" y="2293637"/>
            <a:ext cx="143541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38779" y="771227"/>
            <a:ext cx="5497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36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auf dem Server</a:t>
            </a:r>
            <a:endParaRPr lang="de-DE" sz="1600" dirty="0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B87C798-4CF5-3B68-1858-261ADD57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56263" y="6962273"/>
            <a:ext cx="7715250" cy="514350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922F9D4-C4F2-5CD1-1D93-FF741AAEEB80}"/>
              </a:ext>
            </a:extLst>
          </p:cNvPr>
          <p:cNvSpPr/>
          <p:nvPr/>
        </p:nvSpPr>
        <p:spPr>
          <a:xfrm>
            <a:off x="396379" y="2744521"/>
            <a:ext cx="625853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893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9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9644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788383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Mutations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Analog zu zur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gibt es in Remix eine action-Funktion, die zu einer Route gehören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diese Funktion muss in der Route-Datei enthalten sein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Diese Funktion erhält das Request-Objekt, das zum Beispiel die Formular-Daten enthält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Ausführung der Funktion sieht Remix die Route als "verändert" an und aktualisiert die Darstellung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755CA2-3D99-F230-88FE-DCD73EDE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83" y="769545"/>
            <a:ext cx="3947685" cy="41570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06CC2996-2BEF-4583-DCFB-1FD82B07DDE2}"/>
              </a:ext>
            </a:extLst>
          </p:cNvPr>
          <p:cNvSpPr/>
          <p:nvPr/>
        </p:nvSpPr>
        <p:spPr>
          <a:xfrm>
            <a:off x="5486685" y="737093"/>
            <a:ext cx="1218916" cy="22504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3384974-FA12-771F-5400-384B56C13B48}"/>
              </a:ext>
            </a:extLst>
          </p:cNvPr>
          <p:cNvSpPr/>
          <p:nvPr/>
        </p:nvSpPr>
        <p:spPr>
          <a:xfrm>
            <a:off x="5314085" y="2556334"/>
            <a:ext cx="983891" cy="59816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45219DB-6410-FD79-FAB4-AD0C6A8E2768}"/>
              </a:ext>
            </a:extLst>
          </p:cNvPr>
          <p:cNvSpPr/>
          <p:nvPr/>
        </p:nvSpPr>
        <p:spPr>
          <a:xfrm>
            <a:off x="5202081" y="4284146"/>
            <a:ext cx="1154652" cy="51553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7843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2632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Mutations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Es gibt eine Remix-spezifische Form-Komponente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verhält sich fast wie die HTML form-Komponente, bietet aber die Möglichkeit, sorgt aber beim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 dafür, dass die Action automatisch aufgerufen wird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useActionData</a:t>
            </a:r>
            <a:r>
              <a:rPr lang="de-DE" sz="1600" b="0" dirty="0">
                <a:solidFill>
                  <a:srgbClr val="36544F"/>
                </a:solidFill>
              </a:rPr>
              <a:t> kann man auf das Ergebnis der Action zugreifen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161082E-6A30-4DA2-EA5F-5ACB02BBE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76773"/>
            <a:ext cx="4499334" cy="229901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1727429-FE5D-1589-8F11-F3F0FBF56308}"/>
              </a:ext>
            </a:extLst>
          </p:cNvPr>
          <p:cNvSpPr/>
          <p:nvPr/>
        </p:nvSpPr>
        <p:spPr>
          <a:xfrm>
            <a:off x="5578490" y="1193915"/>
            <a:ext cx="2133317" cy="1942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27106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2632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Disablen</a:t>
            </a:r>
            <a:r>
              <a:rPr lang="de-DE" dirty="0"/>
              <a:t> des Buttons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dem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useNavigation</a:t>
            </a:r>
            <a:r>
              <a:rPr lang="de-DE" sz="16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-Hook</a:t>
            </a:r>
            <a:r>
              <a:rPr lang="de-DE" sz="1600" b="0" dirty="0">
                <a:solidFill>
                  <a:srgbClr val="36544F"/>
                </a:solidFill>
              </a:rPr>
              <a:t> von Remix kann der Request Status überprüft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7930AE6-7F26-003D-7923-2050A7BCA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814" y="859314"/>
            <a:ext cx="4427611" cy="316184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195D99D2-B0EA-4984-E4A4-2DCF5D8F2A39}"/>
              </a:ext>
            </a:extLst>
          </p:cNvPr>
          <p:cNvSpPr/>
          <p:nvPr/>
        </p:nvSpPr>
        <p:spPr>
          <a:xfrm>
            <a:off x="4921151" y="1025240"/>
            <a:ext cx="1703660" cy="1942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147570B-F46F-895F-069D-751CD80EC999}"/>
              </a:ext>
            </a:extLst>
          </p:cNvPr>
          <p:cNvSpPr/>
          <p:nvPr/>
        </p:nvSpPr>
        <p:spPr>
          <a:xfrm>
            <a:off x="4921151" y="3175365"/>
            <a:ext cx="3172574" cy="19421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6280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3411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Validierung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Remix propagiert nahezu durchgängig die serverseitige Validierung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Client-seitige Validierung nur mit 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Begründet wird das unter anderem damit, dass man dann für die Formulare nicht unbedingt JavaScript braucht und man ohnehin auf dem Server validieren muss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Anforderung "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-Button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r>
              <a:rPr lang="de-DE" sz="1600" b="0" dirty="0">
                <a:solidFill>
                  <a:srgbClr val="36544F"/>
                </a:solidFill>
              </a:rPr>
              <a:t> solange nicht alle Felder ausgefüllt sind" ist zwar mit Remix möglich, verstößt aber offensichtlich gegen dessen Philosophie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27257425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85535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9E60B8"/>
                </a:solidFill>
              </a:rPr>
              <a:t>Remix</a:t>
            </a:r>
            <a:r>
              <a:rPr lang="de-DE" dirty="0">
                <a:solidFill>
                  <a:srgbClr val="36544F"/>
                </a:solidFill>
              </a:rPr>
              <a:t>: sehr einfaches Modell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Lifecycle einfach 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Zugriff auf Daten (</a:t>
            </a:r>
            <a:r>
              <a:rPr lang="de-DE" dirty="0" err="1"/>
              <a:t>useLoaderData</a:t>
            </a:r>
            <a:r>
              <a:rPr lang="de-DE" dirty="0"/>
              <a:t>) sehr einfach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Klare Trennung Server (</a:t>
            </a:r>
            <a:r>
              <a:rPr lang="de-DE" dirty="0" err="1"/>
              <a:t>loader</a:t>
            </a:r>
            <a:r>
              <a:rPr lang="de-DE" dirty="0"/>
              <a:t>) und Client (Komponenten), aber Client-</a:t>
            </a:r>
            <a:r>
              <a:rPr lang="de-DE" dirty="0" err="1"/>
              <a:t>Kompnenten</a:t>
            </a:r>
            <a:r>
              <a:rPr lang="de-DE" dirty="0"/>
              <a:t> werden immer auch komplett auf den Client übertragen (kein RSC)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Aber: Macht Kompromisse, z.B. können </a:t>
            </a:r>
            <a:r>
              <a:rPr lang="de-DE" dirty="0" err="1"/>
              <a:t>Loader</a:t>
            </a:r>
            <a:r>
              <a:rPr lang="de-DE" dirty="0"/>
              <a:t> nicht auf Daten von anderen </a:t>
            </a:r>
            <a:r>
              <a:rPr lang="de-DE" dirty="0" err="1"/>
              <a:t>Loadern</a:t>
            </a:r>
            <a:r>
              <a:rPr lang="de-DE" dirty="0"/>
              <a:t> zugreifen</a:t>
            </a:r>
            <a:r>
              <a:rPr lang="de-DE" dirty="0">
                <a:solidFill>
                  <a:srgbClr val="36544F"/>
                </a:solidFill>
              </a:rPr>
              <a:t>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8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sz="2100" dirty="0" err="1">
                <a:solidFill>
                  <a:srgbClr val="B04432"/>
                </a:solidFill>
              </a:rPr>
              <a:t>Next.js</a:t>
            </a:r>
            <a:r>
              <a:rPr lang="de-DE" sz="2100" b="0" dirty="0">
                <a:solidFill>
                  <a:srgbClr val="36544F"/>
                </a:solidFill>
              </a:rPr>
              <a:t>: mehr </a:t>
            </a:r>
            <a:r>
              <a:rPr lang="de-DE" sz="2100" b="0" dirty="0" err="1">
                <a:solidFill>
                  <a:srgbClr val="36544F"/>
                </a:solidFill>
              </a:rPr>
              <a:t>React</a:t>
            </a:r>
            <a:r>
              <a:rPr lang="de-DE" sz="2100" b="0" dirty="0">
                <a:solidFill>
                  <a:srgbClr val="36544F"/>
                </a:solidFill>
              </a:rPr>
              <a:t> Standard APIs </a:t>
            </a:r>
          </a:p>
          <a:p>
            <a:pPr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von </a:t>
            </a:r>
            <a:r>
              <a:rPr lang="de-DE" sz="2100" b="0" dirty="0" err="1">
                <a:solidFill>
                  <a:srgbClr val="36544F"/>
                </a:solidFill>
              </a:rPr>
              <a:t>React</a:t>
            </a:r>
            <a:r>
              <a:rPr lang="de-DE" sz="2100" b="0" dirty="0">
                <a:solidFill>
                  <a:srgbClr val="36544F"/>
                </a:solidFill>
              </a:rPr>
              <a:t> explizit empfohlen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höhere </a:t>
            </a:r>
            <a:r>
              <a:rPr lang="de-DE" b="0" dirty="0">
                <a:solidFill>
                  <a:srgbClr val="36544F"/>
                </a:solidFill>
              </a:rPr>
              <a:t>Verbreitung, größeres Team (?)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Verwendung von asynchronem Code sehr einfach (Standard JS)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39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Routing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Beide Frameworks sorgen für schnelle erste Darstellung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Serverseitiges Rendern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Einsparen von JavaScript, das in den Browser geladen werden muss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913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Routing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Beide Frameworks sorgen für schnelle erste Darstellung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Serverseitiges Rendern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Einsparen von JavaScript, das in den Browser geladen werden muss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9E60B8"/>
                </a:solidFill>
              </a:rPr>
              <a:t>Remix</a:t>
            </a:r>
            <a:r>
              <a:rPr lang="de-DE" dirty="0">
                <a:solidFill>
                  <a:srgbClr val="36544F"/>
                </a:solidFill>
              </a:rPr>
              <a:t> Konventionen finde ich verwirrend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Unterschied zwischen Pages und Layout nicht trivial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Namenskonventionen (flache </a:t>
            </a:r>
            <a:r>
              <a:rPr lang="de-DE" dirty="0" err="1"/>
              <a:t>Hierachie</a:t>
            </a:r>
            <a:r>
              <a:rPr lang="de-DE" dirty="0"/>
              <a:t>) finde ich unpassend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244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903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Routing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Beide Frameworks sorgen für schnelle erste Darstellung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Serverseitiges Rendern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Einsparen von JavaScript, das in den Browser geladen werden muss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9E60B8"/>
                </a:solidFill>
              </a:rPr>
              <a:t>Remix</a:t>
            </a:r>
            <a:r>
              <a:rPr lang="de-DE" dirty="0">
                <a:solidFill>
                  <a:srgbClr val="36544F"/>
                </a:solidFill>
              </a:rPr>
              <a:t> Konventionen finde ich verwirrend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Unterschied zwischen Pages und Layout nicht trivial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Namenskonventionen (flache </a:t>
            </a:r>
            <a:r>
              <a:rPr lang="de-DE" dirty="0" err="1"/>
              <a:t>Hierachie</a:t>
            </a:r>
            <a:r>
              <a:rPr lang="de-DE" dirty="0"/>
              <a:t>) finde ich unpassend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dirty="0" err="1">
                <a:solidFill>
                  <a:srgbClr val="B04432"/>
                </a:solidFill>
              </a:rPr>
              <a:t>Next.js</a:t>
            </a:r>
            <a:r>
              <a:rPr lang="de-DE" sz="2100" dirty="0">
                <a:solidFill>
                  <a:srgbClr val="B04432"/>
                </a:solidFill>
              </a:rPr>
              <a:t> </a:t>
            </a:r>
            <a:r>
              <a:rPr lang="de-DE" sz="2100" dirty="0">
                <a:solidFill>
                  <a:srgbClr val="36544F"/>
                </a:solidFill>
              </a:rPr>
              <a:t>trennt klarer zwischen Seite und Layout</a:t>
            </a:r>
          </a:p>
          <a:p>
            <a:pPr lvl="1">
              <a:lnSpc>
                <a:spcPct val="130000"/>
              </a:lnSpc>
            </a:pPr>
            <a:r>
              <a:rPr lang="de-DE" b="0" dirty="0"/>
              <a:t>Hierarchische Verzeichnisstruktur, so wie man das gewohnt ist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Nachteil: </a:t>
            </a:r>
            <a:r>
              <a:rPr lang="de-DE" dirty="0"/>
              <a:t>viele </a:t>
            </a:r>
            <a:r>
              <a:rPr lang="de-DE" dirty="0" err="1"/>
              <a:t>page.tsx</a:t>
            </a:r>
            <a:r>
              <a:rPr lang="de-DE" dirty="0"/>
              <a:t> und </a:t>
            </a:r>
            <a:r>
              <a:rPr lang="de-DE" dirty="0" err="1"/>
              <a:t>layout.tsx</a:t>
            </a:r>
            <a:r>
              <a:rPr lang="de-DE" dirty="0"/>
              <a:t>-Dateien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693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/wdc2023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0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762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9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92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8015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B04432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ist aus dem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Router Projekt entstanden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Viele ähnliche Konzepte ("</a:t>
            </a:r>
            <a:r>
              <a:rPr lang="de-DE" sz="1500" dirty="0" err="1"/>
              <a:t>React</a:t>
            </a:r>
            <a:r>
              <a:rPr lang="de-DE" sz="1500" dirty="0"/>
              <a:t> Router mit Server")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09131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54512" y="1475298"/>
            <a:ext cx="483497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612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Dateisystem-basierte Routen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Routen werden auf dem Server definiert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Frameworks arbeiten mit Ordner- bzw. Datei-Konventionen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Unterstützung für typische Anforderungen wie dynamische Segmente, Route-Gruppen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hierarchisch organisiert werden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15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2E967E8-74DA-6E46-C69E-65298FB0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633" y="931511"/>
            <a:ext cx="2982384" cy="38271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13C6FD-E383-AF06-FACD-8697F3DC5ADC}"/>
              </a:ext>
            </a:extLst>
          </p:cNvPr>
          <p:cNvSpPr/>
          <p:nvPr/>
        </p:nvSpPr>
        <p:spPr>
          <a:xfrm>
            <a:off x="6650567" y="2440515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28EC2B6-F1E7-CAEB-7F12-510AF77FEE8C}"/>
              </a:ext>
            </a:extLst>
          </p:cNvPr>
          <p:cNvSpPr/>
          <p:nvPr/>
        </p:nvSpPr>
        <p:spPr>
          <a:xfrm>
            <a:off x="6509808" y="2845063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DF9798F-4F20-BD7F-0581-71DFC1196C0C}"/>
              </a:ext>
            </a:extLst>
          </p:cNvPr>
          <p:cNvSpPr/>
          <p:nvPr/>
        </p:nvSpPr>
        <p:spPr>
          <a:xfrm>
            <a:off x="6696075" y="3949519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F1A7D4-3F5E-DC71-6A04-C19E0D299F55}"/>
              </a:ext>
            </a:extLst>
          </p:cNvPr>
          <p:cNvSpPr/>
          <p:nvPr/>
        </p:nvSpPr>
        <p:spPr>
          <a:xfrm>
            <a:off x="6479993" y="4374724"/>
            <a:ext cx="1317807" cy="341294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2F6BC4-D2CC-92CE-496A-9043AF9197E1}"/>
              </a:ext>
            </a:extLst>
          </p:cNvPr>
          <p:cNvSpPr txBox="1"/>
          <p:nvPr/>
        </p:nvSpPr>
        <p:spPr>
          <a:xfrm>
            <a:off x="5371171" y="244821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/B1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795313A-4762-5634-7714-F3B25F40ABDE}"/>
              </a:ext>
            </a:extLst>
          </p:cNvPr>
          <p:cNvSpPr txBox="1"/>
          <p:nvPr/>
        </p:nvSpPr>
        <p:spPr>
          <a:xfrm>
            <a:off x="5371171" y="288001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BC1443B-3C5B-FBFE-0C68-0B329EB9C974}"/>
              </a:ext>
            </a:extLst>
          </p:cNvPr>
          <p:cNvSpPr txBox="1"/>
          <p:nvPr/>
        </p:nvSpPr>
        <p:spPr>
          <a:xfrm>
            <a:off x="5371171" y="4014547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shops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/S1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0CA965-30F1-7298-5D07-A3D5E2B7C6A7}"/>
              </a:ext>
            </a:extLst>
          </p:cNvPr>
          <p:cNvSpPr txBox="1"/>
          <p:nvPr/>
        </p:nvSpPr>
        <p:spPr>
          <a:xfrm>
            <a:off x="5371171" y="440401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29649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 Datei exportiert eine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-Komponente, die für die Route dargestellt werden soll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DCD09D-3C75-E754-8723-E9958CFE1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74"/>
          <a:stretch/>
        </p:blipFill>
        <p:spPr>
          <a:xfrm>
            <a:off x="807018" y="3784978"/>
            <a:ext cx="7772400" cy="11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Layouts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Jede Route kann eine </a:t>
            </a:r>
            <a:r>
              <a:rPr lang="de-DE" sz="1800" dirty="0">
                <a:solidFill>
                  <a:srgbClr val="36544F"/>
                </a:solidFill>
              </a:rPr>
              <a:t>Layout-Komponente </a:t>
            </a:r>
            <a:r>
              <a:rPr lang="de-DE" sz="1800" b="0" dirty="0">
                <a:solidFill>
                  <a:srgbClr val="36544F"/>
                </a:solidFill>
              </a:rPr>
              <a:t>haben (Datei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layout.tsx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verschachtelt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Wenn eine Route keine Layout-Komponente hat, wird im Baum oberhalb nach der nächstgelegenen Layout-Komponente gesucht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18C6B4-E108-B0EB-C412-F87BB02D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17" y="856372"/>
            <a:ext cx="2273300" cy="4000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6F08CB3-1129-6E64-F820-BD4E24D80170}"/>
              </a:ext>
            </a:extLst>
          </p:cNvPr>
          <p:cNvSpPr/>
          <p:nvPr/>
        </p:nvSpPr>
        <p:spPr>
          <a:xfrm>
            <a:off x="7085464" y="4235397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055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Alle </a:t>
            </a:r>
            <a:r>
              <a:rPr lang="de-DE" sz="1600" dirty="0">
                <a:solidFill>
                  <a:srgbClr val="36544F"/>
                </a:solidFill>
              </a:rPr>
              <a:t>Dateien</a:t>
            </a:r>
            <a:r>
              <a:rPr lang="de-DE" sz="1600" b="0" dirty="0">
                <a:solidFill>
                  <a:srgbClr val="36544F"/>
                </a:solidFill>
              </a:rPr>
              <a:t> im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600" b="0" dirty="0">
                <a:solidFill>
                  <a:srgbClr val="36544F"/>
                </a:solidFill>
              </a:rPr>
              <a:t>-Ordner sind Routen.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041072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Alle </a:t>
            </a:r>
            <a:r>
              <a:rPr lang="de-DE" sz="1600" dirty="0">
                <a:solidFill>
                  <a:srgbClr val="36544F"/>
                </a:solidFill>
              </a:rPr>
              <a:t>Dateien</a:t>
            </a:r>
            <a:r>
              <a:rPr lang="de-DE" sz="1600" b="0" dirty="0">
                <a:solidFill>
                  <a:srgbClr val="36544F"/>
                </a:solidFill>
              </a:rPr>
              <a:t> im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600" b="0" dirty="0">
                <a:solidFill>
                  <a:srgbClr val="36544F"/>
                </a:solidFill>
              </a:rPr>
              <a:t>-Ordner sind Routen.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Durch Punkt getrennt werden die Pfade abgebildet ("flat </a:t>
            </a:r>
            <a:r>
              <a:rPr lang="de-DE" sz="1600" b="0" dirty="0" err="1">
                <a:solidFill>
                  <a:srgbClr val="36544F"/>
                </a:solidFill>
              </a:rPr>
              <a:t>filenaming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</a:rPr>
              <a:t>convention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Root-Layout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Layout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Seite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Layout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/B1 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Seite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/B1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262964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Remix: </a:t>
            </a:r>
            <a:r>
              <a:rPr lang="de-DE" dirty="0"/>
              <a:t>Verzeichnisstruktur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Routen können auch in Verzeichnissen organisiert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Verzeichnisname entspricht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dann dem Routen-Name (ebenfalls "flat")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Im Verzeichnis muss es eine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route.tsx</a:t>
            </a:r>
            <a:r>
              <a:rPr lang="de-DE" sz="1600" b="0" dirty="0">
                <a:solidFill>
                  <a:srgbClr val="36544F"/>
                </a:solidFill>
              </a:rPr>
              <a:t>-Datei geben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Verzeichnis-Ansatz eignet sich, wenn man weitere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Komponenten/Dateien zu einer Route ablegen möchte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("Co-Location")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4BCB4E-C6E2-1BEC-655B-98FF67AE6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89" y="955443"/>
            <a:ext cx="2400300" cy="3708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441118E-75E2-5171-4463-FE7880BA6877}"/>
              </a:ext>
            </a:extLst>
          </p:cNvPr>
          <p:cNvSpPr/>
          <p:nvPr/>
        </p:nvSpPr>
        <p:spPr>
          <a:xfrm>
            <a:off x="6758362" y="2373144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F0EE684-0208-DDDE-EA23-2B3E8CCD0A44}"/>
              </a:ext>
            </a:extLst>
          </p:cNvPr>
          <p:cNvSpPr/>
          <p:nvPr/>
        </p:nvSpPr>
        <p:spPr>
          <a:xfrm>
            <a:off x="6758362" y="2900969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6464BB-3B40-0911-6AC7-A216C20E5544}"/>
              </a:ext>
            </a:extLst>
          </p:cNvPr>
          <p:cNvSpPr/>
          <p:nvPr/>
        </p:nvSpPr>
        <p:spPr>
          <a:xfrm>
            <a:off x="6788099" y="3485891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C6F276E-A233-E129-1B29-910FA95AC361}"/>
              </a:ext>
            </a:extLst>
          </p:cNvPr>
          <p:cNvSpPr/>
          <p:nvPr/>
        </p:nvSpPr>
        <p:spPr>
          <a:xfrm>
            <a:off x="6777077" y="4064593"/>
            <a:ext cx="1043776" cy="21587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A2910F7-C3B1-AAA6-355B-2960C4AAAAE6}"/>
              </a:ext>
            </a:extLst>
          </p:cNvPr>
          <p:cNvSpPr/>
          <p:nvPr/>
        </p:nvSpPr>
        <p:spPr>
          <a:xfrm>
            <a:off x="6572638" y="4326389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314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7400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Layouts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Eine Route-Komponente ist entweder eine "Seite" oder ein "Layout"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Layouts können geschachtelt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"Seite" muss jeweils mit </a:t>
            </a:r>
            <a:r>
              <a:rPr lang="de-DE" sz="14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(bzw. Verzeichnisname .</a:t>
            </a:r>
            <a:r>
              <a:rPr lang="de-DE" sz="14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de-DE" sz="1600" b="0" dirty="0">
                <a:solidFill>
                  <a:srgbClr val="36544F"/>
                </a:solidFill>
              </a:rPr>
              <a:t>) benannt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Layout-Komponenten können die Seite mit der </a:t>
            </a:r>
            <a:r>
              <a:rPr lang="de-DE" sz="16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&lt;Outlet /&gt;</a:t>
            </a:r>
            <a:r>
              <a:rPr lang="de-DE" sz="1600" b="0" dirty="0">
                <a:solidFill>
                  <a:srgbClr val="36544F"/>
                </a:solidFill>
              </a:rPr>
              <a:t>-Komponente einbinden</a:t>
            </a:r>
            <a:br>
              <a:rPr lang="de-DE" sz="1600" b="0" dirty="0">
                <a:solidFill>
                  <a:srgbClr val="36544F"/>
                </a:solidFill>
              </a:rPr>
            </a:b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E2FA28-2A95-5B6B-D495-C5BE6AF4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73" y="987995"/>
            <a:ext cx="2760186" cy="399044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87618C-4EED-964B-2BE3-CA6F78D86247}"/>
              </a:ext>
            </a:extLst>
          </p:cNvPr>
          <p:cNvSpPr/>
          <p:nvPr/>
        </p:nvSpPr>
        <p:spPr>
          <a:xfrm>
            <a:off x="6490732" y="3480831"/>
            <a:ext cx="1151569" cy="276665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73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Routen: Unterschiede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endParaRPr lang="de-DE" sz="1600" b="0" dirty="0">
              <a:solidFill>
                <a:srgbClr val="B0443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organisiert die Routen in hierarchischer </a:t>
            </a:r>
            <a:r>
              <a:rPr lang="de-DE" sz="1600" b="0" dirty="0" err="1">
                <a:solidFill>
                  <a:srgbClr val="36544F"/>
                </a:solidFill>
              </a:rPr>
              <a:t>Verzeichnissstruktur</a:t>
            </a:r>
            <a:endParaRPr lang="de-DE" sz="16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klare Trennung zwischen Layout und Seite. Beide Dateien liegen im Ordner der Route.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Nur </a:t>
            </a:r>
            <a:r>
              <a:rPr lang="de-DE" sz="1600" dirty="0" err="1"/>
              <a:t>page.tsx</a:t>
            </a:r>
            <a:r>
              <a:rPr lang="de-DE" sz="1600" dirty="0"/>
              <a:t>-Dateien erzeugen eine aufrufbare Route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956600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Routen: Unterschiede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endParaRPr lang="de-DE" sz="1600" b="0" dirty="0">
              <a:solidFill>
                <a:srgbClr val="B0443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organisiert die Routen in hierarchischer </a:t>
            </a:r>
            <a:r>
              <a:rPr lang="de-DE" sz="1600" b="0" dirty="0" err="1">
                <a:solidFill>
                  <a:srgbClr val="36544F"/>
                </a:solidFill>
              </a:rPr>
              <a:t>Verzeichnissstruktur</a:t>
            </a:r>
            <a:endParaRPr lang="de-DE" sz="16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klare Trennung zwischen Layout und Seite. Beide Dateien liegen im Ordner der Route.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Nur </a:t>
            </a:r>
            <a:r>
              <a:rPr lang="de-DE" sz="1600" dirty="0" err="1"/>
              <a:t>page.tsx</a:t>
            </a:r>
            <a:r>
              <a:rPr lang="de-DE" sz="1600" dirty="0"/>
              <a:t>-Dateien erzeugen eine aufrufbare Route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9E60B8"/>
                </a:solidFill>
              </a:rPr>
              <a:t>Remix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"Flache" Pfade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Layout und Komponente unterscheiden sich durch Namenskonvention und liegen parallel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Layout-Komponente ist "normale" Komponente mit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&lt;Outlet /&gt;</a:t>
            </a:r>
            <a:r>
              <a:rPr lang="de-DE" sz="1600" dirty="0"/>
              <a:t>-Element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Eine Layout-Komponente erzeugt eine aufrufbare </a:t>
            </a:r>
            <a:r>
              <a:rPr lang="de-DE" sz="1600" dirty="0"/>
              <a:t>Route. 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81423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057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9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22589" y="1394506"/>
            <a:ext cx="3898824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282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fullstack-beeradvisor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UI-Beschreibung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</a:t>
            </a:r>
            <a:r>
              <a:rPr lang="de-DE" dirty="0">
                <a:solidFill>
                  <a:srgbClr val="B04432"/>
                </a:solidFill>
              </a:rPr>
              <a:t>kein</a:t>
            </a:r>
            <a:r>
              <a:rPr lang="de-DE" dirty="0"/>
              <a:t>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</a:t>
            </a:r>
            <a:r>
              <a:rPr lang="de-DE" dirty="0">
                <a:solidFill>
                  <a:srgbClr val="B04432"/>
                </a:solidFill>
              </a:rPr>
              <a:t>kein</a:t>
            </a:r>
            <a:r>
              <a:rPr lang="de-DE" dirty="0"/>
              <a:t>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75127B-E375-1B22-FA08-972366D7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11" y="2571750"/>
            <a:ext cx="5291254" cy="18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45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können </a:t>
            </a:r>
            <a:r>
              <a:rPr lang="de-DE" dirty="0">
                <a:solidFill>
                  <a:srgbClr val="B04432"/>
                </a:solidFill>
              </a:rPr>
              <a:t>asynchrone</a:t>
            </a:r>
            <a:r>
              <a:rPr lang="de-DE" dirty="0"/>
              <a:t> Funktionen sein!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29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können </a:t>
            </a:r>
            <a:r>
              <a:rPr lang="de-DE" dirty="0">
                <a:solidFill>
                  <a:srgbClr val="B04432"/>
                </a:solidFill>
              </a:rPr>
              <a:t>asynchrone</a:t>
            </a:r>
            <a:r>
              <a:rPr lang="de-DE" dirty="0"/>
              <a:t> Funktionen sein!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1592386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8F00952-D50B-FD81-A912-618E7130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70" y="856039"/>
            <a:ext cx="3525761" cy="41597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520590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Übersichtsseite</a:t>
            </a:r>
          </a:p>
          <a:p>
            <a:r>
              <a:rPr lang="de-DE" sz="1400" b="0" dirty="0" err="1">
                <a:solidFill>
                  <a:srgbClr val="36544F"/>
                </a:solidFill>
              </a:rPr>
              <a:t>React</a:t>
            </a:r>
            <a:r>
              <a:rPr lang="de-DE" sz="1400" b="0" dirty="0">
                <a:solidFill>
                  <a:srgbClr val="36544F"/>
                </a:solidFill>
              </a:rPr>
              <a:t> Server </a:t>
            </a:r>
            <a:r>
              <a:rPr lang="de-DE" sz="1400" b="0" dirty="0" err="1">
                <a:solidFill>
                  <a:srgbClr val="36544F"/>
                </a:solidFill>
              </a:rPr>
              <a:t>Component</a:t>
            </a:r>
            <a:r>
              <a:rPr lang="de-DE" sz="1400" b="0" dirty="0">
                <a:solidFill>
                  <a:srgbClr val="36544F"/>
                </a:solidFill>
              </a:rPr>
              <a:t>: JS-Code kommt nicht in den Browser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Wird nur auf dem Server (oder im </a:t>
            </a:r>
            <a:r>
              <a:rPr lang="de-DE" sz="1400" b="0" dirty="0" err="1">
                <a:solidFill>
                  <a:srgbClr val="36544F"/>
                </a:solidFill>
              </a:rPr>
              <a:t>Build</a:t>
            </a:r>
            <a:r>
              <a:rPr lang="de-DE" sz="1400" b="0" dirty="0">
                <a:solidFill>
                  <a:srgbClr val="36544F"/>
                </a:solidFill>
              </a:rPr>
              <a:t>) ausgeführt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Data </a:t>
            </a:r>
            <a:r>
              <a:rPr lang="de-DE" sz="1400" b="0" dirty="0" err="1">
                <a:solidFill>
                  <a:srgbClr val="36544F"/>
                </a:solidFill>
              </a:rPr>
              <a:t>Loading</a:t>
            </a:r>
            <a:r>
              <a:rPr lang="de-DE" sz="1400" b="0" dirty="0">
                <a:solidFill>
                  <a:srgbClr val="36544F"/>
                </a:solidFill>
              </a:rPr>
              <a:t> direkt in der Komponente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03583ED-3361-74BD-CD4C-9A5ED0108530}"/>
              </a:ext>
            </a:extLst>
          </p:cNvPr>
          <p:cNvSpPr/>
          <p:nvPr/>
        </p:nvSpPr>
        <p:spPr>
          <a:xfrm>
            <a:off x="6241793" y="814208"/>
            <a:ext cx="441505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992F6F-6732-F2CC-C255-9F8B7E0CBF8B}"/>
              </a:ext>
            </a:extLst>
          </p:cNvPr>
          <p:cNvSpPr/>
          <p:nvPr/>
        </p:nvSpPr>
        <p:spPr>
          <a:xfrm>
            <a:off x="6316133" y="1218041"/>
            <a:ext cx="441505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F5F603-9318-1E89-B903-F2EE636B1721}"/>
              </a:ext>
            </a:extLst>
          </p:cNvPr>
          <p:cNvSpPr txBox="1"/>
          <p:nvPr/>
        </p:nvSpPr>
        <p:spPr>
          <a:xfrm>
            <a:off x="3247482" y="482150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page.tsx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89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9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157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23960-22A8-613E-CEEF-AD1F0B80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3286C5-D9E4-A3E2-86F9-F9B44BA7C4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Keine RSC in Remix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679C23-31DA-279E-5548-B073BA6A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8761"/>
            <a:ext cx="7772400" cy="1725978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CD8B9E-FD0B-5373-FF9E-1B4CD045295E}"/>
              </a:ext>
            </a:extLst>
          </p:cNvPr>
          <p:cNvSpPr/>
          <p:nvPr/>
        </p:nvSpPr>
        <p:spPr>
          <a:xfrm>
            <a:off x="802718" y="2715279"/>
            <a:ext cx="2799041" cy="244306"/>
          </a:xfrm>
          <a:prstGeom prst="rect">
            <a:avLst/>
          </a:prstGeom>
          <a:solidFill>
            <a:srgbClr val="FFFF00">
              <a:alpha val="31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DB1665-B529-0929-D8C0-121A94C763FD}"/>
              </a:ext>
            </a:extLst>
          </p:cNvPr>
          <p:cNvSpPr txBox="1"/>
          <p:nvPr/>
        </p:nvSpPr>
        <p:spPr>
          <a:xfrm>
            <a:off x="609018" y="3434739"/>
            <a:ext cx="4582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remix.run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/remix-v2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910044-0834-DAB4-26BE-7BD1FA7324F1}"/>
              </a:ext>
            </a:extLst>
          </p:cNvPr>
          <p:cNvSpPr/>
          <p:nvPr/>
        </p:nvSpPr>
        <p:spPr>
          <a:xfrm>
            <a:off x="1323108" y="3014308"/>
            <a:ext cx="5809955" cy="244306"/>
          </a:xfrm>
          <a:prstGeom prst="rect">
            <a:avLst/>
          </a:prstGeom>
          <a:solidFill>
            <a:srgbClr val="FFFF00">
              <a:alpha val="31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944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Jede Routen-Datei kann eine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exportieren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bekommt die Request-Parameter übergeben und kann damit die Daten für die Route ermitteln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A5B85A-8BB2-35E9-FD23-B1C112DC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94" y="2458497"/>
            <a:ext cx="5581185" cy="225791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6CFCBB9-98AD-1FB8-3787-811CB01E1C82}"/>
              </a:ext>
            </a:extLst>
          </p:cNvPr>
          <p:cNvSpPr txBox="1"/>
          <p:nvPr/>
        </p:nvSpPr>
        <p:spPr>
          <a:xfrm>
            <a:off x="4002048" y="4684382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F160989-D4F9-9095-8489-1D251786E3E0}"/>
              </a:ext>
            </a:extLst>
          </p:cNvPr>
          <p:cNvSpPr/>
          <p:nvPr/>
        </p:nvSpPr>
        <p:spPr>
          <a:xfrm>
            <a:off x="3491159" y="2425958"/>
            <a:ext cx="586470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D8D5426-B78C-27BE-4D23-9A54E963694E}"/>
              </a:ext>
            </a:extLst>
          </p:cNvPr>
          <p:cNvSpPr/>
          <p:nvPr/>
        </p:nvSpPr>
        <p:spPr>
          <a:xfrm>
            <a:off x="2190183" y="2425958"/>
            <a:ext cx="519563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517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wird nur auf dem Server ausgeführt: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dirty="0"/>
              <a:t>beim ersten Aufruf der Seite 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b="0" dirty="0">
                <a:solidFill>
                  <a:srgbClr val="36544F"/>
                </a:solidFill>
              </a:rPr>
              <a:t>beim Navigieren per </a:t>
            </a:r>
            <a:r>
              <a:rPr lang="de-DE" sz="1300" b="0" dirty="0" err="1">
                <a:solidFill>
                  <a:srgbClr val="36544F"/>
                </a:solidFill>
              </a:rPr>
              <a:t>fetch</a:t>
            </a:r>
            <a:r>
              <a:rPr lang="de-DE" sz="1300" b="0" dirty="0">
                <a:solidFill>
                  <a:srgbClr val="36544F"/>
                </a:solidFill>
              </a:rPr>
              <a:t> API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Code der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kommt nicht auf den Client! (vergleichbar mit RSC)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Erst wenn die Daten geladen wurden, wird die Route gerendert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1996733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der Routen-Komponente kann mit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useLoaderData</a:t>
            </a:r>
            <a:r>
              <a:rPr lang="de-DE" sz="1600" b="0" dirty="0">
                <a:solidFill>
                  <a:srgbClr val="36544F"/>
                </a:solidFill>
              </a:rPr>
              <a:t> auf die geladenen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Daten zugegriffen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560F0BD-ABD1-8BDF-9382-36A341EC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93" y="1240084"/>
            <a:ext cx="4660638" cy="358746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B4A6F8D-1F0A-207F-954A-398F76D95F24}"/>
              </a:ext>
            </a:extLst>
          </p:cNvPr>
          <p:cNvSpPr txBox="1"/>
          <p:nvPr/>
        </p:nvSpPr>
        <p:spPr>
          <a:xfrm>
            <a:off x="4206487" y="4766473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2C2742-69BF-A5A5-7483-72057AE5622E}"/>
              </a:ext>
            </a:extLst>
          </p:cNvPr>
          <p:cNvSpPr/>
          <p:nvPr/>
        </p:nvSpPr>
        <p:spPr>
          <a:xfrm>
            <a:off x="5661929" y="1980488"/>
            <a:ext cx="947027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532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3118621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Warte-Hinweis</a:t>
            </a:r>
            <a:endParaRPr lang="de-DE" sz="9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432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Anforderungen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Übersichtsseite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Während die Seite </a:t>
            </a:r>
            <a:r>
              <a:rPr lang="de-DE" sz="1600" b="0" dirty="0">
                <a:solidFill>
                  <a:srgbClr val="36544F"/>
                </a:solidFill>
              </a:rPr>
              <a:t>geladen wird, soll ein </a:t>
            </a:r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-Indikator angezeigt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702277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Anforderungen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Übersichtsseite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Während die Seite </a:t>
            </a:r>
            <a:r>
              <a:rPr lang="de-DE" sz="1600" b="0" dirty="0">
                <a:solidFill>
                  <a:srgbClr val="36544F"/>
                </a:solidFill>
              </a:rPr>
              <a:t>geladen wird, soll ein </a:t>
            </a:r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-Indikator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Bier-Detail-Seite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S</a:t>
            </a:r>
            <a:r>
              <a:rPr lang="de-DE" sz="1600" b="0" dirty="0">
                <a:solidFill>
                  <a:srgbClr val="36544F"/>
                </a:solidFill>
              </a:rPr>
              <a:t>oll angezeigt werden, sobald die Bier-Informationen und Bewertungen im Backend geladen wurden (lokale DB)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Für die Namen der Shops soll ein Platzhalter angezeigt werden, bis die Namen ermittelt wurden (remote Service)</a:t>
            </a: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723851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Bis alle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einer Route aufgelöst werden, kann Zeit vergehen</a:t>
            </a:r>
          </a:p>
          <a:p>
            <a:r>
              <a:rPr lang="de-DE" sz="1800" dirty="0" err="1">
                <a:solidFill>
                  <a:srgbClr val="B58900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kann mit Suspense in der Zeit eine Fallback-Komponente rendern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1E0052-75FC-6A1D-5105-8AFCA1DB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54" y="1386422"/>
            <a:ext cx="5948691" cy="23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04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1E0052-75FC-6A1D-5105-8AFCA1DB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54" y="1386422"/>
            <a:ext cx="5948691" cy="23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706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233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40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legt eine Suspense-Komponente um die page-Komponente</a:t>
            </a:r>
          </a:p>
        </p:txBody>
      </p:sp>
    </p:spTree>
    <p:extLst>
      <p:ext uri="{BB962C8B-B14F-4D97-AF65-F5344CB8AC3E}">
        <p14:creationId xmlns:p14="http://schemas.microsoft.com/office/powerpoint/2010/main" val="37466652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legt eine Suspense-Komponente um die page-Komponente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 Fallback-Komponente wird in der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loading.tsx</a:t>
            </a:r>
            <a:r>
              <a:rPr lang="de-DE" sz="1800" b="0" dirty="0">
                <a:solidFill>
                  <a:srgbClr val="36544F"/>
                </a:solidFill>
              </a:rPr>
              <a:t>-Datei implementiert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46BBC8-6316-D978-4BA3-8B9E7FFD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32" y="2459593"/>
            <a:ext cx="4837926" cy="21745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3D8816D-207F-44DC-36BE-B5DDD87BA7B3}"/>
              </a:ext>
            </a:extLst>
          </p:cNvPr>
          <p:cNvSpPr txBox="1"/>
          <p:nvPr/>
        </p:nvSpPr>
        <p:spPr>
          <a:xfrm>
            <a:off x="3994613" y="4666350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loading.tsx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3BCEDF-4FD6-FA60-B400-80C03F6D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10" y="2457550"/>
            <a:ext cx="3225949" cy="21766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07CA13-FDDC-5CAE-6014-0A7E8C7938D4}"/>
              </a:ext>
            </a:extLst>
          </p:cNvPr>
          <p:cNvSpPr txBox="1"/>
          <p:nvPr/>
        </p:nvSpPr>
        <p:spPr>
          <a:xfrm>
            <a:off x="357310" y="466634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page.tsx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15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remix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B04432"/>
                </a:solidFill>
              </a:rPr>
              <a:t>Remix </a:t>
            </a:r>
            <a:r>
              <a:rPr lang="de-DE" sz="1800" b="0" dirty="0">
                <a:solidFill>
                  <a:srgbClr val="36544F"/>
                </a:solidFill>
              </a:rPr>
              <a:t>muss der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explizit ausdrücken, dass ein Teil der Daten auf später "verschoben" wird (</a:t>
            </a:r>
            <a:r>
              <a:rPr lang="de-DE" sz="1800" b="0" dirty="0" err="1">
                <a:solidFill>
                  <a:srgbClr val="36544F"/>
                </a:solidFill>
              </a:rPr>
              <a:t>defer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850F02-F1D3-70FD-AA12-DD8C468C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8" y="2727866"/>
            <a:ext cx="3549650" cy="21018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EAC30F2-6E8C-4223-26D1-A58EBE05100B}"/>
              </a:ext>
            </a:extLst>
          </p:cNvPr>
          <p:cNvSpPr txBox="1"/>
          <p:nvPr/>
        </p:nvSpPr>
        <p:spPr>
          <a:xfrm>
            <a:off x="1530708" y="4804849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0996A4-D95C-3244-097B-7D98A4D537BB}"/>
              </a:ext>
            </a:extLst>
          </p:cNvPr>
          <p:cNvSpPr/>
          <p:nvPr/>
        </p:nvSpPr>
        <p:spPr>
          <a:xfrm>
            <a:off x="889208" y="4408449"/>
            <a:ext cx="1140314" cy="1784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9926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remix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B04432"/>
                </a:solidFill>
              </a:rPr>
              <a:t>Remix </a:t>
            </a:r>
            <a:r>
              <a:rPr lang="de-DE" sz="1800" b="0" dirty="0">
                <a:solidFill>
                  <a:srgbClr val="36544F"/>
                </a:solidFill>
              </a:rPr>
              <a:t>muss der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explizit ausdrücken, dass ein Teil der Daten auf später "verschoben" wird (</a:t>
            </a:r>
            <a:r>
              <a:rPr lang="de-DE" sz="1800" b="0" dirty="0" err="1">
                <a:solidFill>
                  <a:srgbClr val="36544F"/>
                </a:solidFill>
              </a:rPr>
              <a:t>defer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Auf die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muss dann mit der </a:t>
            </a:r>
            <a:r>
              <a:rPr lang="de-DE" sz="1800" b="0" dirty="0" err="1">
                <a:solidFill>
                  <a:srgbClr val="36544F"/>
                </a:solidFill>
              </a:rPr>
              <a:t>Async</a:t>
            </a:r>
            <a:r>
              <a:rPr lang="de-DE" sz="1800" b="0" dirty="0">
                <a:solidFill>
                  <a:srgbClr val="36544F"/>
                </a:solidFill>
              </a:rPr>
              <a:t>-Komponente von Remix gewartet werden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Suspense-Komponente wird von Hand eingebunden</a:t>
            </a:r>
          </a:p>
          <a:p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850F02-F1D3-70FD-AA12-DD8C468C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8" y="2727866"/>
            <a:ext cx="3549650" cy="21018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0CBA54-78B2-C3FB-0140-FBF2C1CC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22" y="2571750"/>
            <a:ext cx="3719573" cy="24660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EAC30F2-6E8C-4223-26D1-A58EBE05100B}"/>
              </a:ext>
            </a:extLst>
          </p:cNvPr>
          <p:cNvSpPr txBox="1"/>
          <p:nvPr/>
        </p:nvSpPr>
        <p:spPr>
          <a:xfrm>
            <a:off x="1530708" y="4804849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0996A4-D95C-3244-097B-7D98A4D537BB}"/>
              </a:ext>
            </a:extLst>
          </p:cNvPr>
          <p:cNvSpPr/>
          <p:nvPr/>
        </p:nvSpPr>
        <p:spPr>
          <a:xfrm>
            <a:off x="889208" y="4408449"/>
            <a:ext cx="1140314" cy="1784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6792A5-E82C-12F1-331D-B467B7B2BBE9}"/>
              </a:ext>
            </a:extLst>
          </p:cNvPr>
          <p:cNvSpPr/>
          <p:nvPr/>
        </p:nvSpPr>
        <p:spPr>
          <a:xfrm>
            <a:off x="5030027" y="3220817"/>
            <a:ext cx="3473068" cy="1468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E3D1FF-FC5E-72AA-62CE-5019CA01A064}"/>
              </a:ext>
            </a:extLst>
          </p:cNvPr>
          <p:cNvSpPr/>
          <p:nvPr/>
        </p:nvSpPr>
        <p:spPr>
          <a:xfrm>
            <a:off x="5152690" y="3395521"/>
            <a:ext cx="2069583" cy="1468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921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Hier gibt es zwei Datenquellen: Bier-Details und Shops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8426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9DD8DF3-1581-4F10-EB7A-8DCB1698F2BB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486937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B575878-8638-9652-21D9-2F158DE570D9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</p:spTree>
    <p:extLst>
      <p:ext uri="{BB962C8B-B14F-4D97-AF65-F5344CB8AC3E}">
        <p14:creationId xmlns:p14="http://schemas.microsoft.com/office/powerpoint/2010/main" val="15469301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8BD34E1-BDBC-CDB9-C0BB-FB53289B8BEF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9DD8DF3-1581-4F10-EB7A-8DCB1698F2BB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1445942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B575878-8638-9652-21D9-2F158DE570D9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</p:spTree>
    <p:extLst>
      <p:ext uri="{BB962C8B-B14F-4D97-AF65-F5344CB8AC3E}">
        <p14:creationId xmlns:p14="http://schemas.microsoft.com/office/powerpoint/2010/main" val="40844927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445761-28BA-BE3B-98DB-AA4CE4CD51E9}"/>
              </a:ext>
            </a:extLst>
          </p:cNvPr>
          <p:cNvSpPr/>
          <p:nvPr/>
        </p:nvSpPr>
        <p:spPr>
          <a:xfrm>
            <a:off x="1384748" y="2742484"/>
            <a:ext cx="1395623" cy="327818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8B11887-AE5B-03FC-28F2-D8BD5F34E67A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2375210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03C743D-D355-62F5-9FEB-108CC0545350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CD6FEC-86C9-A061-A57A-E890FB9AB393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0E1611B-CC6A-24F5-D8C2-349A2873E5E4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00928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352819-4BD4-C99E-48E0-75835AC4C7FE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5768898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1D2B269-2672-9978-D7EF-F9E5A119AC06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19D46B6-8138-A71D-23F1-2C70441A864F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04CB4C9-6815-2F66-10C0-31B46FB513AC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84484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352819-4BD4-C99E-48E0-75835AC4C7FE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5768898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1D2B269-2672-9978-D7EF-F9E5A119AC06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19D46B6-8138-A71D-23F1-2C70441A864F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04CB4C9-6815-2F66-10C0-31B46FB513AC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6DE3569-0202-1E9D-14E6-367C76288CDE}"/>
              </a:ext>
            </a:extLst>
          </p:cNvPr>
          <p:cNvSpPr/>
          <p:nvPr/>
        </p:nvSpPr>
        <p:spPr>
          <a:xfrm>
            <a:off x="5038721" y="415152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</p:spTree>
    <p:extLst>
      <p:ext uri="{BB962C8B-B14F-4D97-AF65-F5344CB8AC3E}">
        <p14:creationId xmlns:p14="http://schemas.microsoft.com/office/powerpoint/2010/main" val="3676115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747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laden, Server-Edition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Mit RSC bzw. 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können alle Server Components ihre eigenen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können bzw. müssen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alle Daten für die komplette Route laden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B577C6-99E7-C453-0878-63D383B73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52"/>
          <a:stretch/>
        </p:blipFill>
        <p:spPr>
          <a:xfrm>
            <a:off x="187569" y="1839364"/>
            <a:ext cx="4270132" cy="24165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6054AB-75BD-FCF7-F7D0-7AF2072B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72" r="22148"/>
          <a:stretch/>
        </p:blipFill>
        <p:spPr>
          <a:xfrm>
            <a:off x="4632764" y="1839364"/>
            <a:ext cx="4270133" cy="2012568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D8D053D-2847-101C-1061-3DC89735A683}"/>
              </a:ext>
            </a:extLst>
          </p:cNvPr>
          <p:cNvCxnSpPr>
            <a:cxnSpLocks/>
          </p:cNvCxnSpPr>
          <p:nvPr/>
        </p:nvCxnSpPr>
        <p:spPr>
          <a:xfrm>
            <a:off x="224057" y="4373955"/>
            <a:ext cx="8678840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2772C-51D1-0E6D-AF4D-9A90DFE0C272}"/>
              </a:ext>
            </a:extLst>
          </p:cNvPr>
          <p:cNvSpPr txBox="1"/>
          <p:nvPr/>
        </p:nvSpPr>
        <p:spPr>
          <a:xfrm>
            <a:off x="144810" y="4397444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29DA38C-B68A-DD4A-8B03-AC8614FD0E42}"/>
              </a:ext>
            </a:extLst>
          </p:cNvPr>
          <p:cNvSpPr/>
          <p:nvPr/>
        </p:nvSpPr>
        <p:spPr>
          <a:xfrm>
            <a:off x="2909354" y="4640848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614040" y="3125749"/>
            <a:ext cx="2027559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3CC8A6C-EC51-5858-BC04-0C50D76F752B}"/>
              </a:ext>
            </a:extLst>
          </p:cNvPr>
          <p:cNvSpPr/>
          <p:nvPr/>
        </p:nvSpPr>
        <p:spPr>
          <a:xfrm>
            <a:off x="1172840" y="2214928"/>
            <a:ext cx="372327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BEE7B0F-725F-EAE3-59D8-BAE55F661FCB}"/>
              </a:ext>
            </a:extLst>
          </p:cNvPr>
          <p:cNvSpPr/>
          <p:nvPr/>
        </p:nvSpPr>
        <p:spPr>
          <a:xfrm>
            <a:off x="5994608" y="2469841"/>
            <a:ext cx="452759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414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laden, Server-Edition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können bzw. müssen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u="sng" dirty="0">
                <a:solidFill>
                  <a:srgbClr val="36544F"/>
                </a:solidFill>
              </a:rPr>
              <a:t>alle</a:t>
            </a:r>
            <a:r>
              <a:rPr lang="de-DE" sz="1800" b="0" dirty="0">
                <a:solidFill>
                  <a:srgbClr val="36544F"/>
                </a:solidFill>
              </a:rPr>
              <a:t> Daten für die </a:t>
            </a:r>
            <a:r>
              <a:rPr lang="de-DE" sz="1800" b="0" u="sng" dirty="0">
                <a:solidFill>
                  <a:srgbClr val="36544F"/>
                </a:solidFill>
              </a:rPr>
              <a:t>komplette</a:t>
            </a:r>
            <a:r>
              <a:rPr lang="de-DE" sz="1800" b="0" dirty="0">
                <a:solidFill>
                  <a:srgbClr val="36544F"/>
                </a:solidFill>
              </a:rPr>
              <a:t> Route laden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D8D053D-2847-101C-1061-3DC89735A683}"/>
              </a:ext>
            </a:extLst>
          </p:cNvPr>
          <p:cNvCxnSpPr>
            <a:cxnSpLocks/>
          </p:cNvCxnSpPr>
          <p:nvPr/>
        </p:nvCxnSpPr>
        <p:spPr>
          <a:xfrm>
            <a:off x="990600" y="2192867"/>
            <a:ext cx="0" cy="1268999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2772C-51D1-0E6D-AF4D-9A90DFE0C272}"/>
              </a:ext>
            </a:extLst>
          </p:cNvPr>
          <p:cNvSpPr txBox="1"/>
          <p:nvPr/>
        </p:nvSpPr>
        <p:spPr>
          <a:xfrm>
            <a:off x="475010" y="192220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29DA38C-B68A-DD4A-8B03-AC8614FD0E42}"/>
              </a:ext>
            </a:extLst>
          </p:cNvPr>
          <p:cNvSpPr/>
          <p:nvPr/>
        </p:nvSpPr>
        <p:spPr>
          <a:xfrm>
            <a:off x="137367" y="3534272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3A2732-051B-5E04-4C04-02358029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82" y="1994447"/>
            <a:ext cx="3701565" cy="15338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FEF1C2-E1EF-2D2B-5DD8-6557236A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28" y="1643676"/>
            <a:ext cx="3655770" cy="2480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5382151" y="1832993"/>
            <a:ext cx="346551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BEE7B0F-725F-EAE3-59D8-BAE55F661FCB}"/>
              </a:ext>
            </a:extLst>
          </p:cNvPr>
          <p:cNvSpPr/>
          <p:nvPr/>
        </p:nvSpPr>
        <p:spPr>
          <a:xfrm>
            <a:off x="2120900" y="2504643"/>
            <a:ext cx="338668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97AEE17-5AF7-8220-D872-16B7FC36FADC}"/>
              </a:ext>
            </a:extLst>
          </p:cNvPr>
          <p:cNvSpPr/>
          <p:nvPr/>
        </p:nvSpPr>
        <p:spPr>
          <a:xfrm>
            <a:off x="2054558" y="2855414"/>
            <a:ext cx="338668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728BA66-A0D2-2EA8-E039-1F9ADCDBD26D}"/>
              </a:ext>
            </a:extLst>
          </p:cNvPr>
          <p:cNvSpPr/>
          <p:nvPr/>
        </p:nvSpPr>
        <p:spPr>
          <a:xfrm>
            <a:off x="5642697" y="2966949"/>
            <a:ext cx="154973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0002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300634" y="2299766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43504C-3D49-60E3-0508-B81B3E27025A}"/>
              </a:ext>
            </a:extLst>
          </p:cNvPr>
          <p:cNvSpPr/>
          <p:nvPr/>
        </p:nvSpPr>
        <p:spPr>
          <a:xfrm>
            <a:off x="300634" y="2714364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6000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Die (nicht aufgelösten)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werden dann an die Unterkomponenten gegeben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300634" y="2299766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0ECEA39-12A6-56EC-F579-F14AB87C6981}"/>
              </a:ext>
            </a:extLst>
          </p:cNvPr>
          <p:cNvSpPr/>
          <p:nvPr/>
        </p:nvSpPr>
        <p:spPr>
          <a:xfrm>
            <a:off x="1079568" y="3713700"/>
            <a:ext cx="2006532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826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8504164-F99A-57A5-2BDF-91DE204D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65" y="2028725"/>
            <a:ext cx="3961138" cy="27377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Die (nicht aufgelösten)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werden dann an die Unterkomponenten gegeben</a:t>
            </a:r>
          </a:p>
          <a:p>
            <a:r>
              <a:rPr lang="de-DE" sz="1400" b="0" dirty="0" err="1">
                <a:solidFill>
                  <a:srgbClr val="36544F"/>
                </a:solidFill>
              </a:rPr>
              <a:t>BeerPage</a:t>
            </a:r>
            <a:r>
              <a:rPr lang="de-DE" sz="1400" b="0" dirty="0">
                <a:solidFill>
                  <a:srgbClr val="36544F"/>
                </a:solidFill>
              </a:rPr>
              <a:t> kann sich darstellen, ohne auf Shops warten zu müssen</a:t>
            </a: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728BA66-A0D2-2EA8-E039-1F9ADCDBD26D}"/>
              </a:ext>
            </a:extLst>
          </p:cNvPr>
          <p:cNvSpPr/>
          <p:nvPr/>
        </p:nvSpPr>
        <p:spPr>
          <a:xfrm>
            <a:off x="6241777" y="3097879"/>
            <a:ext cx="417257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0703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B2D136B-E097-E499-09FB-8C323D56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27"/>
          <a:stretch/>
        </p:blipFill>
        <p:spPr>
          <a:xfrm>
            <a:off x="266700" y="2571750"/>
            <a:ext cx="3107267" cy="1875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>
                <a:solidFill>
                  <a:srgbClr val="9E60B8"/>
                </a:solidFill>
              </a:rPr>
              <a:t>Remix </a:t>
            </a:r>
            <a:r>
              <a:rPr lang="de-DE" sz="1400" b="0" dirty="0">
                <a:solidFill>
                  <a:srgbClr val="36544F"/>
                </a:solidFill>
              </a:rPr>
              <a:t>kann das Laden einzelner oder aller Daten "</a:t>
            </a:r>
            <a:r>
              <a:rPr lang="de-DE" sz="1400" b="0" dirty="0" err="1">
                <a:solidFill>
                  <a:srgbClr val="36544F"/>
                </a:solidFill>
              </a:rPr>
              <a:t>deferred</a:t>
            </a:r>
            <a:r>
              <a:rPr lang="de-DE" sz="1400" b="0" dirty="0">
                <a:solidFill>
                  <a:srgbClr val="36544F"/>
                </a:solidFill>
              </a:rPr>
              <a:t>" werden (haben wir schon gesehen)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341ED7-3C43-E2FE-0D8A-28F4FB24E9AD}"/>
              </a:ext>
            </a:extLst>
          </p:cNvPr>
          <p:cNvSpPr/>
          <p:nvPr/>
        </p:nvSpPr>
        <p:spPr>
          <a:xfrm>
            <a:off x="1957645" y="3184794"/>
            <a:ext cx="1318956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9182E9-005C-1E57-F95C-7498B95EDCF4}"/>
              </a:ext>
            </a:extLst>
          </p:cNvPr>
          <p:cNvSpPr/>
          <p:nvPr/>
        </p:nvSpPr>
        <p:spPr>
          <a:xfrm>
            <a:off x="967044" y="4000736"/>
            <a:ext cx="446890" cy="2680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6855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326120D-89BB-F7EC-32B6-1DCB4D27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026" y="1794397"/>
            <a:ext cx="3134538" cy="33062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B2D136B-E097-E499-09FB-8C323D56B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27"/>
          <a:stretch/>
        </p:blipFill>
        <p:spPr>
          <a:xfrm>
            <a:off x="266700" y="2571750"/>
            <a:ext cx="3107267" cy="1875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>
                <a:solidFill>
                  <a:srgbClr val="9E60B8"/>
                </a:solidFill>
              </a:rPr>
              <a:t>Remix </a:t>
            </a:r>
            <a:r>
              <a:rPr lang="de-DE" sz="1400" b="0" dirty="0">
                <a:solidFill>
                  <a:srgbClr val="36544F"/>
                </a:solidFill>
              </a:rPr>
              <a:t>kann das Laden einzelner oder aller Daten "</a:t>
            </a:r>
            <a:r>
              <a:rPr lang="de-DE" sz="1400" b="0" dirty="0" err="1">
                <a:solidFill>
                  <a:srgbClr val="36544F"/>
                </a:solidFill>
              </a:rPr>
              <a:t>deferred</a:t>
            </a:r>
            <a:r>
              <a:rPr lang="de-DE" sz="1400" b="0" dirty="0">
                <a:solidFill>
                  <a:srgbClr val="36544F"/>
                </a:solidFill>
              </a:rPr>
              <a:t>" werden (haben wir schon gesehen)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den Komponenten muss dann mit 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DE" sz="1400" b="0" dirty="0">
                <a:solidFill>
                  <a:srgbClr val="36544F"/>
                </a:solidFill>
              </a:rPr>
              <a:t> darauf gewartet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Mit </a:t>
            </a:r>
            <a:r>
              <a:rPr lang="de-DE" sz="1400" b="0" dirty="0" err="1">
                <a:solidFill>
                  <a:srgbClr val="36544F"/>
                </a:solidFill>
              </a:rPr>
              <a:t>Render-Prop</a:t>
            </a:r>
            <a:r>
              <a:rPr lang="de-DE" sz="1400" b="0" dirty="0">
                <a:solidFill>
                  <a:srgbClr val="36544F"/>
                </a:solidFill>
              </a:rPr>
              <a:t> oder 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useAsyncValue</a:t>
            </a:r>
            <a:endParaRPr lang="de-DE" sz="1400" b="0" dirty="0">
              <a:solidFill>
                <a:srgbClr val="3654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341ED7-3C43-E2FE-0D8A-28F4FB24E9AD}"/>
              </a:ext>
            </a:extLst>
          </p:cNvPr>
          <p:cNvSpPr/>
          <p:nvPr/>
        </p:nvSpPr>
        <p:spPr>
          <a:xfrm>
            <a:off x="1957645" y="3184794"/>
            <a:ext cx="1318956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9182E9-005C-1E57-F95C-7498B95EDCF4}"/>
              </a:ext>
            </a:extLst>
          </p:cNvPr>
          <p:cNvSpPr/>
          <p:nvPr/>
        </p:nvSpPr>
        <p:spPr>
          <a:xfrm>
            <a:off x="967044" y="4000736"/>
            <a:ext cx="446890" cy="2680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3F0DD2-0B11-31B2-0607-83BBA1A8C6E6}"/>
              </a:ext>
            </a:extLst>
          </p:cNvPr>
          <p:cNvSpPr/>
          <p:nvPr/>
        </p:nvSpPr>
        <p:spPr>
          <a:xfrm>
            <a:off x="4973015" y="1931728"/>
            <a:ext cx="674252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D1C16E-E510-F3FD-1881-9100BE63CCEF}"/>
              </a:ext>
            </a:extLst>
          </p:cNvPr>
          <p:cNvSpPr/>
          <p:nvPr/>
        </p:nvSpPr>
        <p:spPr>
          <a:xfrm>
            <a:off x="4888348" y="2794000"/>
            <a:ext cx="521852" cy="1439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9E19CB0-904B-C34D-1B13-4CF2DB0134CD}"/>
              </a:ext>
            </a:extLst>
          </p:cNvPr>
          <p:cNvSpPr/>
          <p:nvPr/>
        </p:nvSpPr>
        <p:spPr>
          <a:xfrm>
            <a:off x="5277813" y="4072466"/>
            <a:ext cx="758919" cy="1439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067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...stattdessen während des Ladens einen Hinweis ausgeben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9150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...stattdessen während des Ladens einen 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Dazu laden wir die Daten parallel (wie gesehen) und setzen Suspense-Boundary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8522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Suspense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Suspense-Komponente kann um alle (asynchronen) Komponenten gelegt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bricht dann das Rendern an der Stelle, rendert den Platzhalter und schickt das Ergebnis zum Client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Sobald die ausstehenden </a:t>
            </a:r>
            <a:r>
              <a:rPr lang="de-DE" sz="1600" b="0" dirty="0" err="1">
                <a:solidFill>
                  <a:srgbClr val="36544F"/>
                </a:solidFill>
              </a:rPr>
              <a:t>Promises</a:t>
            </a:r>
            <a:r>
              <a:rPr lang="de-DE" sz="1600" b="0" dirty="0">
                <a:solidFill>
                  <a:srgbClr val="36544F"/>
                </a:solidFill>
              </a:rPr>
              <a:t> (auf dem Server) aufgelöst werden, rendert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die fehlenden Komponenten (auf dem Server), sendet sie an den Client und baut sie dort in die Darstellung 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Wenn eine asynchrone Komponente (bzw. </a:t>
            </a:r>
            <a:r>
              <a:rPr lang="de-DE" sz="1600" b="0" dirty="0" err="1">
                <a:solidFill>
                  <a:srgbClr val="36544F"/>
                </a:solidFill>
              </a:rPr>
              <a:t>Async</a:t>
            </a:r>
            <a:r>
              <a:rPr lang="de-DE" sz="1600" b="0" dirty="0">
                <a:solidFill>
                  <a:srgbClr val="36544F"/>
                </a:solidFill>
              </a:rPr>
              <a:t> in Remix) nicht mit Suspense umschlossen ist, geht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in der Komponenten Hierarchie soweit nach oben, bis eine Suspense-Komponente gefunden wird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36544F"/>
                </a:solidFill>
              </a:rPr>
              <a:t>Next.js</a:t>
            </a:r>
            <a:r>
              <a:rPr lang="de-DE" sz="1600" b="0" dirty="0">
                <a:solidFill>
                  <a:srgbClr val="36544F"/>
                </a:solidFill>
              </a:rPr>
              <a:t> wäre das auf oberste Ebene die </a:t>
            </a:r>
            <a:r>
              <a:rPr lang="de-DE" sz="1600" b="0" dirty="0" err="1">
                <a:solidFill>
                  <a:srgbClr val="36544F"/>
                </a:solidFill>
              </a:rPr>
              <a:t>loading.tsx</a:t>
            </a:r>
            <a:r>
              <a:rPr lang="de-DE" sz="1600" b="0" dirty="0">
                <a:solidFill>
                  <a:srgbClr val="36544F"/>
                </a:solidFill>
              </a:rPr>
              <a:t>-Komponente</a:t>
            </a: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515695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dirty="0">
                <a:solidFill>
                  <a:srgbClr val="9E60B8"/>
                </a:solidFill>
              </a:rPr>
              <a:t> </a:t>
            </a:r>
            <a:r>
              <a:rPr lang="de-DE" dirty="0"/>
              <a:t>#1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789BD4-90C6-2029-8497-047BD5ED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371" y="1369463"/>
            <a:ext cx="4391257" cy="339701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F75836A-361D-5299-2EEE-E24A2D45F203}"/>
              </a:ext>
            </a:extLst>
          </p:cNvPr>
          <p:cNvSpPr/>
          <p:nvPr/>
        </p:nvSpPr>
        <p:spPr>
          <a:xfrm>
            <a:off x="2777274" y="3233414"/>
            <a:ext cx="3449959" cy="5935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8855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70CBAB8-2B00-C8B3-9582-8FE51E9D2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1706034"/>
            <a:ext cx="3370916" cy="2476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6B6227-4341-51EF-F0A7-89547D78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6034"/>
            <a:ext cx="3966633" cy="25364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dirty="0">
                <a:solidFill>
                  <a:srgbClr val="9E60B8"/>
                </a:solidFill>
              </a:rPr>
              <a:t> </a:t>
            </a:r>
            <a:r>
              <a:rPr lang="de-DE" dirty="0"/>
              <a:t>#2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 die Namen der Biere warten, die ein Geschäft verkauft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F75836A-361D-5299-2EEE-E24A2D45F203}"/>
              </a:ext>
            </a:extLst>
          </p:cNvPr>
          <p:cNvSpPr/>
          <p:nvPr/>
        </p:nvSpPr>
        <p:spPr>
          <a:xfrm>
            <a:off x="884975" y="2892293"/>
            <a:ext cx="2912326" cy="7060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CB5117-734C-A5C6-7690-139F702295E9}"/>
              </a:ext>
            </a:extLst>
          </p:cNvPr>
          <p:cNvSpPr/>
          <p:nvPr/>
        </p:nvSpPr>
        <p:spPr>
          <a:xfrm>
            <a:off x="4711908" y="1910160"/>
            <a:ext cx="2488992" cy="2161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803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A115B8-2B55-D98B-6CE1-A89F962F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33" y="1316048"/>
            <a:ext cx="4605723" cy="34845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FBFC4E2-C8BF-39DD-70BA-F06856DD1A84}"/>
              </a:ext>
            </a:extLst>
          </p:cNvPr>
          <p:cNvSpPr/>
          <p:nvPr/>
        </p:nvSpPr>
        <p:spPr>
          <a:xfrm>
            <a:off x="2972008" y="2727697"/>
            <a:ext cx="3687025" cy="10230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161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3118621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Zusammenfassung</a:t>
            </a:r>
            <a:endParaRPr lang="de-DE" sz="9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40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in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-Funktionen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Parallel werden auch die </a:t>
            </a:r>
            <a:r>
              <a:rPr lang="de-DE" sz="1600" dirty="0" err="1"/>
              <a:t>Loader</a:t>
            </a:r>
            <a:r>
              <a:rPr lang="de-DE" sz="1600" dirty="0"/>
              <a:t> der Parent-Routen ausgeführt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Untereinander sehen die </a:t>
            </a:r>
            <a:r>
              <a:rPr lang="de-DE" sz="1600" dirty="0" err="1"/>
              <a:t>Loader</a:t>
            </a:r>
            <a:r>
              <a:rPr lang="de-DE" sz="1600" dirty="0"/>
              <a:t> ihre Daten nicht, es kann also zu doppelten </a:t>
            </a:r>
            <a:r>
              <a:rPr lang="de-DE" sz="1600" dirty="0" err="1"/>
              <a:t>Requests</a:t>
            </a:r>
            <a:r>
              <a:rPr lang="de-DE" sz="1600" dirty="0"/>
              <a:t> kommen (wenn z.B. zwei </a:t>
            </a:r>
            <a:r>
              <a:rPr lang="de-DE" sz="1600" dirty="0" err="1"/>
              <a:t>Loader</a:t>
            </a:r>
            <a:r>
              <a:rPr lang="de-DE" sz="1600" dirty="0"/>
              <a:t> die Daten eines Users laden)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geladenen Daten werden dann von der Route-Komponente in die Unterkomponenten gegeben werden (klassisches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-Pattern)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25671568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r>
              <a:rPr lang="de-DE" sz="1600" b="0" dirty="0">
                <a:solidFill>
                  <a:srgbClr val="B04432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werden Daten direkt in den Komponenten geladen (RSC).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Das muss nicht die Top-Level "Seiten"-Komponente sein, sondern irgendwo in der Hierarchie</a:t>
            </a:r>
          </a:p>
          <a:p>
            <a:pPr lvl="1">
              <a:lnSpc>
                <a:spcPct val="140000"/>
              </a:lnSpc>
            </a:pPr>
            <a:r>
              <a:rPr lang="de-DE" sz="1600" dirty="0" err="1"/>
              <a:t>Next.js</a:t>
            </a:r>
            <a:r>
              <a:rPr lang="de-DE" sz="1600" dirty="0"/>
              <a:t> unterdrückt doppelte </a:t>
            </a:r>
            <a:r>
              <a:rPr lang="de-DE" sz="1600" dirty="0" err="1"/>
              <a:t>fetch</a:t>
            </a:r>
            <a:r>
              <a:rPr lang="de-DE" sz="1600" dirty="0"/>
              <a:t>-Aufrufe innerhalb eines </a:t>
            </a:r>
            <a:r>
              <a:rPr lang="de-DE" sz="1600" dirty="0" err="1"/>
              <a:t>Requests</a:t>
            </a:r>
            <a:endParaRPr lang="de-DE" sz="1600" dirty="0"/>
          </a:p>
          <a:p>
            <a:pPr lvl="1">
              <a:lnSpc>
                <a:spcPct val="140000"/>
              </a:lnSpc>
            </a:pPr>
            <a:r>
              <a:rPr lang="de-DE" sz="1600" dirty="0"/>
              <a:t>Asynchroner Code / arbeiten mit </a:t>
            </a:r>
            <a:r>
              <a:rPr lang="de-DE" sz="1600" dirty="0" err="1"/>
              <a:t>Promises</a:t>
            </a:r>
            <a:r>
              <a:rPr lang="de-DE" sz="1600" dirty="0"/>
              <a:t> direkt in den Komponenten mit Suspense möglich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JavaScript-Code von RSC wird nicht auf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7349080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Server Components lassen sich teilweise schon zur </a:t>
            </a:r>
            <a:r>
              <a:rPr lang="de-DE" sz="1600" b="0" dirty="0" err="1">
                <a:solidFill>
                  <a:srgbClr val="36544F"/>
                </a:solidFill>
              </a:rPr>
              <a:t>Buildzeit</a:t>
            </a:r>
            <a:r>
              <a:rPr lang="de-DE" sz="1600" b="0" dirty="0">
                <a:solidFill>
                  <a:srgbClr val="36544F"/>
                </a:solidFill>
              </a:rPr>
              <a:t> rendern</a:t>
            </a: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36544F"/>
                </a:solidFill>
              </a:rPr>
              <a:t>Next.js</a:t>
            </a:r>
            <a:r>
              <a:rPr lang="de-DE" sz="1600" b="0" dirty="0">
                <a:solidFill>
                  <a:srgbClr val="36544F"/>
                </a:solidFill>
              </a:rPr>
              <a:t> unterscheidet zwischen zwei </a:t>
            </a:r>
            <a:r>
              <a:rPr lang="de-DE" sz="1600" b="0" dirty="0" err="1">
                <a:solidFill>
                  <a:srgbClr val="36544F"/>
                </a:solidFill>
              </a:rPr>
              <a:t>Render</a:t>
            </a:r>
            <a:r>
              <a:rPr lang="de-DE" sz="1600" b="0" dirty="0">
                <a:solidFill>
                  <a:srgbClr val="36544F"/>
                </a:solidFill>
              </a:rPr>
              <a:t>-Modi: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statische Routen, die nur zur </a:t>
            </a:r>
            <a:r>
              <a:rPr lang="de-DE" sz="1600" dirty="0" err="1"/>
              <a:t>Buildzeit</a:t>
            </a:r>
            <a:r>
              <a:rPr lang="de-DE" sz="1600" dirty="0"/>
              <a:t> gerendert und zur Laufzeit fertig ausgeliefert werden (ähnlich wie statischer Content)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Dynamische Routen werden bei jedem Request neugerendert, können aber </a:t>
            </a:r>
            <a:r>
              <a:rPr lang="de-DE" sz="1600" dirty="0" err="1"/>
              <a:t>gecached</a:t>
            </a:r>
            <a:r>
              <a:rPr lang="de-DE" sz="1600" dirty="0"/>
              <a:t> werden (z.B. eine bestimmte Zeit lang)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ist sehr flexibel, kann aber auch verwirrend sein, zumal das </a:t>
            </a:r>
            <a:r>
              <a:rPr lang="de-DE" sz="1600" b="0" dirty="0" err="1">
                <a:solidFill>
                  <a:srgbClr val="36544F"/>
                </a:solidFill>
              </a:rPr>
              <a:t>opt</a:t>
            </a:r>
            <a:r>
              <a:rPr lang="de-DE" sz="1600" b="0" dirty="0">
                <a:solidFill>
                  <a:srgbClr val="36544F"/>
                </a:solidFill>
              </a:rPr>
              <a:t>-out und nicht </a:t>
            </a:r>
            <a:r>
              <a:rPr lang="de-DE" sz="1600" b="0" dirty="0" err="1">
                <a:solidFill>
                  <a:srgbClr val="36544F"/>
                </a:solidFill>
              </a:rPr>
              <a:t>opt</a:t>
            </a:r>
            <a:r>
              <a:rPr lang="de-DE" sz="1600" b="0" dirty="0">
                <a:solidFill>
                  <a:srgbClr val="36544F"/>
                </a:solidFill>
              </a:rPr>
              <a:t>-in und an vielen Stellen transparent ist</a:t>
            </a:r>
          </a:p>
          <a:p>
            <a:pPr>
              <a:lnSpc>
                <a:spcPct val="140000"/>
              </a:lnSpc>
            </a:pPr>
            <a:endParaRPr lang="de-DE" sz="19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11497870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r>
              <a:rPr lang="de-DE" dirty="0">
                <a:solidFill>
                  <a:srgbClr val="B04432"/>
                </a:solidFill>
              </a:rPr>
              <a:t> </a:t>
            </a:r>
            <a:r>
              <a:rPr lang="de-DE" dirty="0"/>
              <a:t>und</a:t>
            </a:r>
            <a:r>
              <a:rPr lang="de-DE" dirty="0">
                <a:solidFill>
                  <a:srgbClr val="B04432"/>
                </a:solidFill>
              </a:rPr>
              <a:t>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Frameworks rendern auf dem Server vor (SSR)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Eventuell Platzhalter für fehlende Daten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Laden dann das JavaScript. Dadurch ist die Seite schnell sichtbar, aber u.U. erst später interaktiv bedienbar</a:t>
            </a:r>
          </a:p>
          <a:p>
            <a:pPr>
              <a:lnSpc>
                <a:spcPct val="140000"/>
              </a:lnSpc>
            </a:pPr>
            <a:endParaRPr lang="de-DE" sz="19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6704125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513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8"/>
          <a:stretch/>
        </p:blipFill>
        <p:spPr>
          <a:xfrm>
            <a:off x="4395113" y="1350865"/>
            <a:ext cx="4274449" cy="35338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649562" y="1798008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409969" y="1794032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6108532" y="3644061"/>
            <a:ext cx="2216956" cy="124063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6013939" y="2613953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7174281" y="2631949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7268874" y="363463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7143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3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8"/>
          <a:stretch/>
        </p:blipFill>
        <p:spPr>
          <a:xfrm>
            <a:off x="4395113" y="1350865"/>
            <a:ext cx="4274449" cy="35338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649562" y="1798008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409969" y="1794032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6108532" y="3644061"/>
            <a:ext cx="2216956" cy="124063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6013939" y="2613953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7174281" y="2631949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7268874" y="363463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neue Bewertung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689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9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373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r>
              <a:rPr lang="de-DE" b="0" dirty="0">
                <a:solidFill>
                  <a:srgbClr val="36544F"/>
                </a:solidFill>
              </a:rPr>
              <a:t>Ausgeführt wird die Funktion auf dem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In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kann man darin angeben, welche Routen sich durch die Änderung der Daten verändert haben und neu gerendert werden müssen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4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535B635-E516-0C5E-6C4E-1580D0A3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74" y="1164116"/>
            <a:ext cx="4074069" cy="376639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9BA28E0-E642-4B34-11D9-46C3148E2955}"/>
              </a:ext>
            </a:extLst>
          </p:cNvPr>
          <p:cNvSpPr/>
          <p:nvPr/>
        </p:nvSpPr>
        <p:spPr>
          <a:xfrm>
            <a:off x="187571" y="1132762"/>
            <a:ext cx="980218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0FD7EF-996D-1E7C-DE8E-24C16DFC8D38}"/>
              </a:ext>
            </a:extLst>
          </p:cNvPr>
          <p:cNvSpPr/>
          <p:nvPr/>
        </p:nvSpPr>
        <p:spPr>
          <a:xfrm>
            <a:off x="362004" y="4200959"/>
            <a:ext cx="2153513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8564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4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535B635-E516-0C5E-6C4E-1580D0A39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74" y="1164116"/>
            <a:ext cx="4074069" cy="376639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9BA28E0-E642-4B34-11D9-46C3148E2955}"/>
              </a:ext>
            </a:extLst>
          </p:cNvPr>
          <p:cNvSpPr/>
          <p:nvPr/>
        </p:nvSpPr>
        <p:spPr>
          <a:xfrm>
            <a:off x="187571" y="1132762"/>
            <a:ext cx="980218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0FD7EF-996D-1E7C-DE8E-24C16DFC8D38}"/>
              </a:ext>
            </a:extLst>
          </p:cNvPr>
          <p:cNvSpPr/>
          <p:nvPr/>
        </p:nvSpPr>
        <p:spPr>
          <a:xfrm>
            <a:off x="362004" y="4200959"/>
            <a:ext cx="2153513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4640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32567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Formular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Die Server Action-Funktion wird aus dem Formular heraus aufgerufen</a:t>
            </a:r>
          </a:p>
          <a:p>
            <a:r>
              <a:rPr lang="de-DE" sz="1600" b="0" dirty="0" err="1">
                <a:solidFill>
                  <a:srgbClr val="36544F"/>
                </a:solidFill>
              </a:rPr>
              <a:t>Next.js</a:t>
            </a:r>
            <a:r>
              <a:rPr lang="de-DE" sz="1600" b="0" dirty="0">
                <a:solidFill>
                  <a:srgbClr val="36544F"/>
                </a:solidFill>
              </a:rPr>
              <a:t> stellt dafür automatisch einen Endpunkt zur Verfügung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Das zurückgelieferte Ergebnis kann zur Aktualisierung des Formulars benutzt werden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677C08-8459-C62A-0EE0-92972676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793" y="769544"/>
            <a:ext cx="3916875" cy="421424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61932C6-93F2-95D4-5D5B-FDB1C7F2182C}"/>
              </a:ext>
            </a:extLst>
          </p:cNvPr>
          <p:cNvSpPr/>
          <p:nvPr/>
        </p:nvSpPr>
        <p:spPr>
          <a:xfrm>
            <a:off x="6140068" y="1953520"/>
            <a:ext cx="2181339" cy="2094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4692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77369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Anforderung: Button </a:t>
            </a:r>
            <a:r>
              <a:rPr lang="de-DE" dirty="0" err="1"/>
              <a:t>disablen</a:t>
            </a:r>
            <a:r>
              <a:rPr lang="de-DE" dirty="0"/>
              <a:t> beim Speichern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Der (experimentelle) Hook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useFormStatus</a:t>
            </a:r>
            <a:r>
              <a:rPr lang="de-DE" sz="1600" b="0" dirty="0">
                <a:solidFill>
                  <a:srgbClr val="36544F"/>
                </a:solidFill>
              </a:rPr>
              <a:t> von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gibt Informationen über den laufenden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-Request zurück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42AFE7-D1EF-9B38-8946-3A4BD95B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255" y="734447"/>
            <a:ext cx="3850280" cy="412628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61932C6-93F2-95D4-5D5B-FDB1C7F2182C}"/>
              </a:ext>
            </a:extLst>
          </p:cNvPr>
          <p:cNvSpPr/>
          <p:nvPr/>
        </p:nvSpPr>
        <p:spPr>
          <a:xfrm>
            <a:off x="5582163" y="2206009"/>
            <a:ext cx="2181339" cy="42335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A2E912-BF53-D756-075E-0947690EF053}"/>
              </a:ext>
            </a:extLst>
          </p:cNvPr>
          <p:cNvSpPr/>
          <p:nvPr/>
        </p:nvSpPr>
        <p:spPr>
          <a:xfrm>
            <a:off x="5582164" y="3672063"/>
            <a:ext cx="1498010" cy="1471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56B27CD-2B22-0867-0EBB-D99F06D73EB0}"/>
              </a:ext>
            </a:extLst>
          </p:cNvPr>
          <p:cNvSpPr/>
          <p:nvPr/>
        </p:nvSpPr>
        <p:spPr>
          <a:xfrm>
            <a:off x="5481176" y="4266398"/>
            <a:ext cx="1099566" cy="14711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02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3629</Words>
  <Application>Microsoft Macintosh PowerPoint</Application>
  <PresentationFormat>Bildschirmpräsentation (16:9)</PresentationFormat>
  <Paragraphs>621</Paragraphs>
  <Slides>111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111</vt:i4>
      </vt:variant>
    </vt:vector>
  </HeadingPairs>
  <TitlesOfParts>
    <vt:vector size="120" baseType="lpstr">
      <vt:lpstr>Arial</vt:lpstr>
      <vt:lpstr>Calibri</vt:lpstr>
      <vt:lpstr>Calibri Light</vt:lpstr>
      <vt:lpstr>Courier New</vt:lpstr>
      <vt:lpstr>Montserrat</vt:lpstr>
      <vt:lpstr>Source Code Pro</vt:lpstr>
      <vt:lpstr>Source Code Pro Medium</vt:lpstr>
      <vt:lpstr>Source Sans Pro</vt:lpstr>
      <vt:lpstr>Office-Design</vt:lpstr>
      <vt:lpstr>Web Developer Conference | Hamburg, 19. September 2023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PowerPoint-Präsentation</vt:lpstr>
      <vt:lpstr>PowerPoint-Präsentation</vt:lpstr>
      <vt:lpstr>PowerPoint-Präsentation</vt:lpstr>
      <vt:lpstr>21. 12. 2020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Drei Arten von Komponenten</vt:lpstr>
      <vt:lpstr>PowerPoint-Präsentation</vt:lpstr>
      <vt:lpstr>PowerPoint-Präsentation</vt:lpstr>
      <vt:lpstr>Data fetching (remix)</vt:lpstr>
      <vt:lpstr>Data fetching (remix)</vt:lpstr>
      <vt:lpstr>Data fetching (remix)</vt:lpstr>
      <vt:lpstr>PowerPoint-Präsentation</vt:lpstr>
      <vt:lpstr>Data fetching</vt:lpstr>
      <vt:lpstr>Data fetching</vt:lpstr>
      <vt:lpstr>PowerPoint-Präsentation</vt:lpstr>
      <vt:lpstr>PowerPoint-Präsentation</vt:lpstr>
      <vt:lpstr>suspense</vt:lpstr>
      <vt:lpstr>suspense</vt:lpstr>
      <vt:lpstr>suspense in next.js</vt:lpstr>
      <vt:lpstr>suspense in next.js</vt:lpstr>
      <vt:lpstr>suspense in remix</vt:lpstr>
      <vt:lpstr>suspense in remix</vt:lpstr>
      <vt:lpstr>PowerPoint-Präsentation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mit suspense</vt:lpstr>
      <vt:lpstr>Data fetching mit suspense</vt:lpstr>
      <vt:lpstr>Data fetching mit suspense</vt:lpstr>
      <vt:lpstr>Data fetching mit suspense</vt:lpstr>
      <vt:lpstr>Data fetching mit suspense</vt:lpstr>
      <vt:lpstr>PowerPoint-Präsentation</vt:lpstr>
      <vt:lpstr>Data fetching</vt:lpstr>
      <vt:lpstr>Data fetching</vt:lpstr>
      <vt:lpstr>Data fetching</vt:lpstr>
      <vt:lpstr>Data fetching</vt:lpstr>
      <vt:lpstr>PowerPoint-Präsentation</vt:lpstr>
      <vt:lpstr>Mutations</vt:lpstr>
      <vt:lpstr>Mutations</vt:lpstr>
      <vt:lpstr>PowerPoint-Präsentation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PowerPoint-Präsentation</vt:lpstr>
      <vt:lpstr>Data fetching</vt:lpstr>
      <vt:lpstr>Data fetching</vt:lpstr>
      <vt:lpstr>Data fetching</vt:lpstr>
      <vt:lpstr>Data fetching</vt:lpstr>
      <vt:lpstr>PowerPoint-Präsentation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1239</cp:revision>
  <cp:lastPrinted>2019-09-04T14:49:47Z</cp:lastPrinted>
  <dcterms:created xsi:type="dcterms:W3CDTF">2016-03-28T15:59:53Z</dcterms:created>
  <dcterms:modified xsi:type="dcterms:W3CDTF">2023-09-19T13:11:13Z</dcterms:modified>
</cp:coreProperties>
</file>